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12"/>
  </p:notesMasterIdLst>
  <p:sldIdLst>
    <p:sldId id="4417" r:id="rId2"/>
    <p:sldId id="4452" r:id="rId3"/>
    <p:sldId id="4454" r:id="rId4"/>
    <p:sldId id="4455" r:id="rId5"/>
    <p:sldId id="4457" r:id="rId6"/>
    <p:sldId id="4456" r:id="rId7"/>
    <p:sldId id="4458" r:id="rId8"/>
    <p:sldId id="4459" r:id="rId9"/>
    <p:sldId id="4462" r:id="rId10"/>
    <p:sldId id="4461" r:id="rId1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2E4F"/>
    <a:srgbClr val="999999"/>
    <a:srgbClr val="E4914C"/>
    <a:srgbClr val="397F87"/>
    <a:srgbClr val="D34F3E"/>
    <a:srgbClr val="FFFFFF"/>
    <a:srgbClr val="0C5F9A"/>
    <a:srgbClr val="6D6E70"/>
    <a:srgbClr val="375B8A"/>
    <a:srgbClr val="EFF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07" autoAdjust="0"/>
    <p:restoredTop sz="95763" autoAdjust="0"/>
  </p:normalViewPr>
  <p:slideViewPr>
    <p:cSldViewPr snapToGrid="0" snapToObjects="1">
      <p:cViewPr varScale="1">
        <p:scale>
          <a:sx n="40" d="100"/>
          <a:sy n="40" d="100"/>
        </p:scale>
        <p:origin x="53" y="5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2/11/2025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61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77AA20BA-CA5E-AD48-B118-47D1D939FA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76644" y="-261256"/>
            <a:ext cx="24930938" cy="1423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62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8C95167-28EC-A748-8915-CB78B1E8F3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76644" y="4229100"/>
            <a:ext cx="12394870" cy="97481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25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6324ADE-5A0A-BD4B-B3FD-73D428F7CA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44446" y="7239001"/>
            <a:ext cx="97917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0FEC2FC-75EA-C742-965F-E76A0DA9A0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78551" y="1752600"/>
            <a:ext cx="97917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1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157D8C9-E717-C749-AD98-9C4C511B90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10241" y="4843888"/>
            <a:ext cx="6535987" cy="72338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7FB81B9-DB07-EF44-AB17-1D34E642F8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20823" y="4843888"/>
            <a:ext cx="6535987" cy="72338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40FE66A7-B53C-6744-9A7D-342C0A72B2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031405" y="4843888"/>
            <a:ext cx="6535987" cy="72338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23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6A81AA0-702E-3542-AADB-14881EBF8F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92991" y="4897462"/>
            <a:ext cx="4057126" cy="405711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AFD871C-B39F-7A49-BEB8-9F2D0AD9DF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2743" y="4941220"/>
            <a:ext cx="4057126" cy="405711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4F79C23-9FD6-AF45-A880-82D5A2DA275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105464" y="4897461"/>
            <a:ext cx="4057126" cy="405711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FD3803E-D17D-5147-9145-6C9819DD218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8383774" y="4941220"/>
            <a:ext cx="4057126" cy="405711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3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2414422-D51D-E341-84DF-1F50E989F7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38667" y="-440266"/>
            <a:ext cx="6450710" cy="145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99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059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903783-2A6E-BD78-4960-EAAC390D9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0849DF-1104-A2ED-3186-E7A0C5254552}"/>
              </a:ext>
            </a:extLst>
          </p:cNvPr>
          <p:cNvSpPr txBox="1"/>
          <p:nvPr/>
        </p:nvSpPr>
        <p:spPr>
          <a:xfrm>
            <a:off x="2371221" y="4992991"/>
            <a:ext cx="3133842" cy="1631216"/>
          </a:xfrm>
          <a:prstGeom prst="rect">
            <a:avLst/>
          </a:prstGeom>
          <a:solidFill>
            <a:srgbClr val="072E4F"/>
          </a:solidFill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SQL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23D6FE-7475-434F-AED1-420818B9BE7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206" y="12167009"/>
            <a:ext cx="1294232" cy="1294232"/>
          </a:xfrm>
          <a:prstGeom prst="rect">
            <a:avLst/>
          </a:prstGeom>
        </p:spPr>
      </p:pic>
      <p:pic>
        <p:nvPicPr>
          <p:cNvPr id="4" name="sql">
            <a:hlinkClick r:id="" action="ppaction://media"/>
            <a:extLst>
              <a:ext uri="{FF2B5EF4-FFF2-40B4-BE49-F238E27FC236}">
                <a16:creationId xmlns:a16="http://schemas.microsoft.com/office/drawing/2014/main" id="{F220BCA0-564C-48DE-8BF1-5916448B42F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r="1358"/>
          <a:stretch/>
        </p:blipFill>
        <p:spPr>
          <a:xfrm>
            <a:off x="11643795" y="3429000"/>
            <a:ext cx="123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46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F6A6DF-413A-20F1-995A-B42742CB9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hank_you_for_watching">
            <a:hlinkClick r:id="" action="ppaction://media"/>
            <a:extLst>
              <a:ext uri="{FF2B5EF4-FFF2-40B4-BE49-F238E27FC236}">
                <a16:creationId xmlns:a16="http://schemas.microsoft.com/office/drawing/2014/main" id="{10C49CE2-DC94-948C-A3D5-C9AA119E548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86"/>
            <a:ext cx="24377650" cy="137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8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68712F-9C9B-9832-F115-1D816F9D8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F2554-B0A0-EF24-F821-96E26A886A1E}"/>
              </a:ext>
            </a:extLst>
          </p:cNvPr>
          <p:cNvSpPr txBox="1"/>
          <p:nvPr/>
        </p:nvSpPr>
        <p:spPr>
          <a:xfrm>
            <a:off x="484499" y="647267"/>
            <a:ext cx="23663973" cy="1631216"/>
          </a:xfrm>
          <a:prstGeom prst="rect">
            <a:avLst/>
          </a:prstGeom>
          <a:solidFill>
            <a:srgbClr val="072E4F"/>
          </a:solidFill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Why this Course?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13CBB2-BC68-40D8-0F89-67FA79F56D89}"/>
              </a:ext>
            </a:extLst>
          </p:cNvPr>
          <p:cNvSpPr/>
          <p:nvPr/>
        </p:nvSpPr>
        <p:spPr>
          <a:xfrm>
            <a:off x="677121" y="3306290"/>
            <a:ext cx="1303506" cy="1206230"/>
          </a:xfrm>
          <a:prstGeom prst="ellipse">
            <a:avLst/>
          </a:prstGeom>
          <a:noFill/>
          <a:ln w="76200">
            <a:solidFill>
              <a:srgbClr val="D34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BDB5C64-1622-C811-0EDE-F64F7A2AE88F}"/>
              </a:ext>
            </a:extLst>
          </p:cNvPr>
          <p:cNvSpPr/>
          <p:nvPr/>
        </p:nvSpPr>
        <p:spPr>
          <a:xfrm>
            <a:off x="3139749" y="3230094"/>
            <a:ext cx="19824382" cy="1206230"/>
          </a:xfrm>
          <a:prstGeom prst="roundRect">
            <a:avLst/>
          </a:prstGeom>
          <a:noFill/>
          <a:ln w="25400">
            <a:solidFill>
              <a:srgbClr val="D34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838C39-0340-5A93-8970-F0C9BB9120CB}"/>
              </a:ext>
            </a:extLst>
          </p:cNvPr>
          <p:cNvSpPr/>
          <p:nvPr/>
        </p:nvSpPr>
        <p:spPr>
          <a:xfrm>
            <a:off x="3284939" y="3639996"/>
            <a:ext cx="19534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Complete SQL course (Every topic , Basic to advance) </a:t>
            </a:r>
            <a:endParaRPr lang="en-IN" b="1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C94C00F-A459-B94B-17BF-FBAB7510B82F}"/>
              </a:ext>
            </a:extLst>
          </p:cNvPr>
          <p:cNvSpPr/>
          <p:nvPr/>
        </p:nvSpPr>
        <p:spPr>
          <a:xfrm>
            <a:off x="1413519" y="3782729"/>
            <a:ext cx="1581040" cy="432573"/>
          </a:xfrm>
          <a:prstGeom prst="rightArrow">
            <a:avLst/>
          </a:prstGeom>
          <a:solidFill>
            <a:srgbClr val="D34F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C2343A7-F87E-EE1B-B1D7-1682FB238B79}"/>
              </a:ext>
            </a:extLst>
          </p:cNvPr>
          <p:cNvSpPr/>
          <p:nvPr/>
        </p:nvSpPr>
        <p:spPr>
          <a:xfrm>
            <a:off x="677121" y="6067194"/>
            <a:ext cx="1303506" cy="1206230"/>
          </a:xfrm>
          <a:prstGeom prst="ellipse">
            <a:avLst/>
          </a:prstGeom>
          <a:noFill/>
          <a:ln w="76200">
            <a:solidFill>
              <a:srgbClr val="397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4AAA7900-1951-1A2C-ABFD-62FDB02B0C16}"/>
              </a:ext>
            </a:extLst>
          </p:cNvPr>
          <p:cNvSpPr/>
          <p:nvPr/>
        </p:nvSpPr>
        <p:spPr>
          <a:xfrm>
            <a:off x="1318492" y="6477862"/>
            <a:ext cx="1581040" cy="432573"/>
          </a:xfrm>
          <a:prstGeom prst="rightArrow">
            <a:avLst/>
          </a:prstGeom>
          <a:solidFill>
            <a:srgbClr val="397F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697C43F-F8C2-F543-8DDA-4D0F9A038181}"/>
              </a:ext>
            </a:extLst>
          </p:cNvPr>
          <p:cNvSpPr/>
          <p:nvPr/>
        </p:nvSpPr>
        <p:spPr>
          <a:xfrm>
            <a:off x="3139749" y="8393432"/>
            <a:ext cx="20751383" cy="1660041"/>
          </a:xfrm>
          <a:prstGeom prst="roundRect">
            <a:avLst/>
          </a:prstGeom>
          <a:noFill/>
          <a:ln w="9525">
            <a:solidFill>
              <a:srgbClr val="E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31440C-0D82-7D7A-1E30-CBB3AD949734}"/>
              </a:ext>
            </a:extLst>
          </p:cNvPr>
          <p:cNvSpPr/>
          <p:nvPr/>
        </p:nvSpPr>
        <p:spPr>
          <a:xfrm>
            <a:off x="3397089" y="6240159"/>
            <a:ext cx="19573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Basic to Advance all concepts , Examples with Interview questions.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3398065-AA11-39D2-4CD6-CE32FCF8364E}"/>
              </a:ext>
            </a:extLst>
          </p:cNvPr>
          <p:cNvSpPr/>
          <p:nvPr/>
        </p:nvSpPr>
        <p:spPr>
          <a:xfrm>
            <a:off x="677121" y="8764828"/>
            <a:ext cx="1303506" cy="1206230"/>
          </a:xfrm>
          <a:prstGeom prst="ellipse">
            <a:avLst/>
          </a:prstGeom>
          <a:noFill/>
          <a:ln w="76200">
            <a:solidFill>
              <a:srgbClr val="E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4BC95F8B-4ABD-70EB-F1D0-7C936032357B}"/>
              </a:ext>
            </a:extLst>
          </p:cNvPr>
          <p:cNvSpPr/>
          <p:nvPr/>
        </p:nvSpPr>
        <p:spPr>
          <a:xfrm>
            <a:off x="1263535" y="9172995"/>
            <a:ext cx="1581040" cy="432573"/>
          </a:xfrm>
          <a:prstGeom prst="rightArrow">
            <a:avLst/>
          </a:prstGeom>
          <a:solidFill>
            <a:srgbClr val="E491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9B2FE23-A8D2-4009-D655-705CE973A6E3}"/>
              </a:ext>
            </a:extLst>
          </p:cNvPr>
          <p:cNvSpPr/>
          <p:nvPr/>
        </p:nvSpPr>
        <p:spPr>
          <a:xfrm>
            <a:off x="3098295" y="5647841"/>
            <a:ext cx="20751383" cy="1660041"/>
          </a:xfrm>
          <a:prstGeom prst="roundRect">
            <a:avLst/>
          </a:prstGeom>
          <a:noFill/>
          <a:ln w="28575">
            <a:solidFill>
              <a:srgbClr val="397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2A2666-C015-3123-A3E0-3F2C7A4607E5}"/>
              </a:ext>
            </a:extLst>
          </p:cNvPr>
          <p:cNvSpPr/>
          <p:nvPr/>
        </p:nvSpPr>
        <p:spPr>
          <a:xfrm>
            <a:off x="3434923" y="8934758"/>
            <a:ext cx="20751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Assignments, Home Works, Mini projects  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923DD31-EF75-3955-F1DC-032689A3E4E7}"/>
              </a:ext>
            </a:extLst>
          </p:cNvPr>
          <p:cNvSpPr/>
          <p:nvPr/>
        </p:nvSpPr>
        <p:spPr>
          <a:xfrm>
            <a:off x="677121" y="11450447"/>
            <a:ext cx="1303506" cy="1206230"/>
          </a:xfrm>
          <a:prstGeom prst="ellipse">
            <a:avLst/>
          </a:prstGeom>
          <a:noFill/>
          <a:ln w="7620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97FBA540-0270-86F8-2C34-0CEE0A29B933}"/>
              </a:ext>
            </a:extLst>
          </p:cNvPr>
          <p:cNvSpPr/>
          <p:nvPr/>
        </p:nvSpPr>
        <p:spPr>
          <a:xfrm>
            <a:off x="1263535" y="11790409"/>
            <a:ext cx="1581040" cy="432573"/>
          </a:xfrm>
          <a:prstGeom prst="rightArrow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571E5D7-5353-AAE3-F86E-6017EAF4D14E}"/>
              </a:ext>
            </a:extLst>
          </p:cNvPr>
          <p:cNvSpPr/>
          <p:nvPr/>
        </p:nvSpPr>
        <p:spPr>
          <a:xfrm>
            <a:off x="3098294" y="11097402"/>
            <a:ext cx="20751383" cy="1660041"/>
          </a:xfrm>
          <a:prstGeom prst="roundRect">
            <a:avLst/>
          </a:prstGeom>
          <a:noFill/>
          <a:ln w="9525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67645D-7A7C-A1A5-9EAD-4EB25B59CCA2}"/>
              </a:ext>
            </a:extLst>
          </p:cNvPr>
          <p:cNvSpPr/>
          <p:nvPr/>
        </p:nvSpPr>
        <p:spPr>
          <a:xfrm>
            <a:off x="3429357" y="11683529"/>
            <a:ext cx="20163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End to end SQL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8528F6-96A6-5A94-75A6-CB3FC950DF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543" y="12421768"/>
            <a:ext cx="1294232" cy="12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23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5B697D-2FBB-411B-348B-BA49BF7AB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F09BA7-B994-811C-D337-8C22D8C30AC4}"/>
              </a:ext>
            </a:extLst>
          </p:cNvPr>
          <p:cNvSpPr txBox="1"/>
          <p:nvPr/>
        </p:nvSpPr>
        <p:spPr>
          <a:xfrm>
            <a:off x="484499" y="647267"/>
            <a:ext cx="23663973" cy="1631216"/>
          </a:xfrm>
          <a:prstGeom prst="rect">
            <a:avLst/>
          </a:prstGeom>
          <a:solidFill>
            <a:srgbClr val="072E4F"/>
          </a:solidFill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Why learn SQL 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16BD85-076B-F06C-8049-54255BFC9AF0}"/>
              </a:ext>
            </a:extLst>
          </p:cNvPr>
          <p:cNvSpPr/>
          <p:nvPr/>
        </p:nvSpPr>
        <p:spPr>
          <a:xfrm>
            <a:off x="677121" y="3306290"/>
            <a:ext cx="1303506" cy="1206230"/>
          </a:xfrm>
          <a:prstGeom prst="ellipse">
            <a:avLst/>
          </a:prstGeom>
          <a:noFill/>
          <a:ln w="76200">
            <a:solidFill>
              <a:srgbClr val="D34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D98B0DF-58CC-6B07-8ED0-318C05FE45B8}"/>
              </a:ext>
            </a:extLst>
          </p:cNvPr>
          <p:cNvSpPr/>
          <p:nvPr/>
        </p:nvSpPr>
        <p:spPr>
          <a:xfrm>
            <a:off x="3139749" y="3230094"/>
            <a:ext cx="19824382" cy="1206230"/>
          </a:xfrm>
          <a:prstGeom prst="roundRect">
            <a:avLst/>
          </a:prstGeom>
          <a:noFill/>
          <a:ln w="25400">
            <a:solidFill>
              <a:srgbClr val="D34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C2CEB7-6FFA-FAC3-B046-2AAF12B17139}"/>
              </a:ext>
            </a:extLst>
          </p:cNvPr>
          <p:cNvSpPr/>
          <p:nvPr/>
        </p:nvSpPr>
        <p:spPr>
          <a:xfrm>
            <a:off x="3245222" y="3359106"/>
            <a:ext cx="195340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Career Opportunities</a:t>
            </a: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 –Data analytics, software development, business intelligence require SQL skills.</a:t>
            </a:r>
            <a:endParaRPr lang="en-IN" b="1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38F493BE-B00F-0EB1-9B3A-56F5B6F4BA6E}"/>
              </a:ext>
            </a:extLst>
          </p:cNvPr>
          <p:cNvSpPr/>
          <p:nvPr/>
        </p:nvSpPr>
        <p:spPr>
          <a:xfrm>
            <a:off x="1413519" y="3616870"/>
            <a:ext cx="1581040" cy="432573"/>
          </a:xfrm>
          <a:prstGeom prst="rightArrow">
            <a:avLst/>
          </a:prstGeom>
          <a:solidFill>
            <a:srgbClr val="D34F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5410D4D-AE63-641B-4A19-DBDEF1013429}"/>
              </a:ext>
            </a:extLst>
          </p:cNvPr>
          <p:cNvSpPr/>
          <p:nvPr/>
        </p:nvSpPr>
        <p:spPr>
          <a:xfrm>
            <a:off x="677121" y="5850907"/>
            <a:ext cx="1303506" cy="1206230"/>
          </a:xfrm>
          <a:prstGeom prst="ellipse">
            <a:avLst/>
          </a:prstGeom>
          <a:noFill/>
          <a:ln w="76200">
            <a:solidFill>
              <a:srgbClr val="397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298C8CC-EEC2-B75B-83B8-9E7F0AA11DF0}"/>
              </a:ext>
            </a:extLst>
          </p:cNvPr>
          <p:cNvSpPr/>
          <p:nvPr/>
        </p:nvSpPr>
        <p:spPr>
          <a:xfrm>
            <a:off x="1318492" y="6277581"/>
            <a:ext cx="1581040" cy="432573"/>
          </a:xfrm>
          <a:prstGeom prst="rightArrow">
            <a:avLst/>
          </a:prstGeom>
          <a:solidFill>
            <a:srgbClr val="397F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E447A63-B20B-690F-3CA9-1B29A1A55962}"/>
              </a:ext>
            </a:extLst>
          </p:cNvPr>
          <p:cNvSpPr/>
          <p:nvPr/>
        </p:nvSpPr>
        <p:spPr>
          <a:xfrm>
            <a:off x="3139749" y="8393432"/>
            <a:ext cx="20751383" cy="1660041"/>
          </a:xfrm>
          <a:prstGeom prst="roundRect">
            <a:avLst/>
          </a:prstGeom>
          <a:noFill/>
          <a:ln w="9525">
            <a:solidFill>
              <a:srgbClr val="E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6B55875-71FB-BC4E-7196-A8F2D78471DE}"/>
              </a:ext>
            </a:extLst>
          </p:cNvPr>
          <p:cNvSpPr/>
          <p:nvPr/>
        </p:nvSpPr>
        <p:spPr>
          <a:xfrm>
            <a:off x="3245222" y="5999124"/>
            <a:ext cx="195737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Works with Any Database</a:t>
            </a: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 – MySQL, PostgreSQL, SQL Server, and many other databases.</a:t>
            </a:r>
            <a:endParaRPr lang="en-IN" b="1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649DE8F-0175-575F-9EB2-D3FF317FC78F}"/>
              </a:ext>
            </a:extLst>
          </p:cNvPr>
          <p:cNvSpPr/>
          <p:nvPr/>
        </p:nvSpPr>
        <p:spPr>
          <a:xfrm>
            <a:off x="710177" y="8682160"/>
            <a:ext cx="1303506" cy="1206230"/>
          </a:xfrm>
          <a:prstGeom prst="ellipse">
            <a:avLst/>
          </a:prstGeom>
          <a:noFill/>
          <a:ln w="76200">
            <a:solidFill>
              <a:srgbClr val="E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5541829-5A1C-6D02-0897-84194CDF7058}"/>
              </a:ext>
            </a:extLst>
          </p:cNvPr>
          <p:cNvSpPr/>
          <p:nvPr/>
        </p:nvSpPr>
        <p:spPr>
          <a:xfrm>
            <a:off x="1257227" y="9007165"/>
            <a:ext cx="1581040" cy="432573"/>
          </a:xfrm>
          <a:prstGeom prst="rightArrow">
            <a:avLst/>
          </a:prstGeom>
          <a:solidFill>
            <a:srgbClr val="E491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34FF387-994B-929A-1307-C5D0BD14E653}"/>
              </a:ext>
            </a:extLst>
          </p:cNvPr>
          <p:cNvSpPr/>
          <p:nvPr/>
        </p:nvSpPr>
        <p:spPr>
          <a:xfrm>
            <a:off x="3098295" y="5647841"/>
            <a:ext cx="20751383" cy="1660041"/>
          </a:xfrm>
          <a:prstGeom prst="roundRect">
            <a:avLst/>
          </a:prstGeom>
          <a:noFill/>
          <a:ln w="28575">
            <a:solidFill>
              <a:srgbClr val="397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1024772-AB09-7FA2-B69A-2E4F2C19466F}"/>
              </a:ext>
            </a:extLst>
          </p:cNvPr>
          <p:cNvSpPr/>
          <p:nvPr/>
        </p:nvSpPr>
        <p:spPr>
          <a:xfrm>
            <a:off x="3245222" y="8706375"/>
            <a:ext cx="208009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Data Management</a:t>
            </a: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 – SQL helps in storing, retrieving, and managing large amounts of data efficiently.</a:t>
            </a:r>
            <a:endParaRPr lang="en-US" b="1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5EB3889-F2CC-A474-16CD-FE5284790668}"/>
              </a:ext>
            </a:extLst>
          </p:cNvPr>
          <p:cNvSpPr/>
          <p:nvPr/>
        </p:nvSpPr>
        <p:spPr>
          <a:xfrm>
            <a:off x="677121" y="11324307"/>
            <a:ext cx="1303506" cy="1206230"/>
          </a:xfrm>
          <a:prstGeom prst="ellipse">
            <a:avLst/>
          </a:prstGeom>
          <a:noFill/>
          <a:ln w="7620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766E2B9-F114-9882-12D8-25C15A0A1DC1}"/>
              </a:ext>
            </a:extLst>
          </p:cNvPr>
          <p:cNvSpPr/>
          <p:nvPr/>
        </p:nvSpPr>
        <p:spPr>
          <a:xfrm>
            <a:off x="1294617" y="11683529"/>
            <a:ext cx="1581040" cy="432573"/>
          </a:xfrm>
          <a:prstGeom prst="rightArrow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A73BB80-4B94-6030-538D-E276CF697652}"/>
              </a:ext>
            </a:extLst>
          </p:cNvPr>
          <p:cNvSpPr/>
          <p:nvPr/>
        </p:nvSpPr>
        <p:spPr>
          <a:xfrm>
            <a:off x="3098294" y="11097402"/>
            <a:ext cx="20751383" cy="1660041"/>
          </a:xfrm>
          <a:prstGeom prst="roundRect">
            <a:avLst/>
          </a:prstGeom>
          <a:noFill/>
          <a:ln w="9525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0C99E4A-18E6-9B5B-B3B3-22CBA9B98300}"/>
              </a:ext>
            </a:extLst>
          </p:cNvPr>
          <p:cNvSpPr/>
          <p:nvPr/>
        </p:nvSpPr>
        <p:spPr>
          <a:xfrm>
            <a:off x="3245222" y="11400913"/>
            <a:ext cx="2016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Works with Many Tools</a:t>
            </a: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 – SQL integrates with CSV, Power BI, Python, and other data tools, making it versatile.</a:t>
            </a:r>
            <a:endParaRPr lang="en-US" b="1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647C8C-F57A-4B40-3EE8-9AB08D39A6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985" y="12257637"/>
            <a:ext cx="1294232" cy="12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00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C6EC4C-8CFD-E03A-58A6-228F3F2F8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676D64-5E29-BBA3-356C-4FCDDE40D316}"/>
              </a:ext>
            </a:extLst>
          </p:cNvPr>
          <p:cNvSpPr txBox="1"/>
          <p:nvPr/>
        </p:nvSpPr>
        <p:spPr>
          <a:xfrm>
            <a:off x="484499" y="647267"/>
            <a:ext cx="23663973" cy="1631216"/>
          </a:xfrm>
          <a:prstGeom prst="rect">
            <a:avLst/>
          </a:prstGeom>
          <a:solidFill>
            <a:srgbClr val="072E4F"/>
          </a:solidFill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Why learn SQL 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F73413-F12F-D43F-5682-2E85D99278DD}"/>
              </a:ext>
            </a:extLst>
          </p:cNvPr>
          <p:cNvSpPr/>
          <p:nvPr/>
        </p:nvSpPr>
        <p:spPr>
          <a:xfrm>
            <a:off x="677121" y="3251122"/>
            <a:ext cx="1303506" cy="1206230"/>
          </a:xfrm>
          <a:prstGeom prst="ellipse">
            <a:avLst/>
          </a:prstGeom>
          <a:noFill/>
          <a:ln w="76200">
            <a:solidFill>
              <a:srgbClr val="D34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11F1116-6A1F-6A4E-40C5-294AE55EED6C}"/>
              </a:ext>
            </a:extLst>
          </p:cNvPr>
          <p:cNvSpPr/>
          <p:nvPr/>
        </p:nvSpPr>
        <p:spPr>
          <a:xfrm>
            <a:off x="3139749" y="3230094"/>
            <a:ext cx="19824382" cy="1206230"/>
          </a:xfrm>
          <a:prstGeom prst="roundRect">
            <a:avLst/>
          </a:prstGeom>
          <a:noFill/>
          <a:ln w="25400">
            <a:solidFill>
              <a:srgbClr val="D34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9CC007-602F-F5DA-6026-A36176007F3D}"/>
              </a:ext>
            </a:extLst>
          </p:cNvPr>
          <p:cNvSpPr/>
          <p:nvPr/>
        </p:nvSpPr>
        <p:spPr>
          <a:xfrm>
            <a:off x="3284939" y="3285184"/>
            <a:ext cx="195340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Easy to Learn</a:t>
            </a: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 – SQL has a simple syntax similar to English, making it beginner-friendly.</a:t>
            </a:r>
            <a:endParaRPr lang="en-IN" b="1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8CB1265-B033-F3C3-B395-DF32F8928660}"/>
              </a:ext>
            </a:extLst>
          </p:cNvPr>
          <p:cNvSpPr/>
          <p:nvPr/>
        </p:nvSpPr>
        <p:spPr>
          <a:xfrm>
            <a:off x="1350072" y="3669063"/>
            <a:ext cx="1581040" cy="432573"/>
          </a:xfrm>
          <a:prstGeom prst="rightArrow">
            <a:avLst/>
          </a:prstGeom>
          <a:solidFill>
            <a:srgbClr val="D34F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395B2E5-055F-A553-71B2-92798E08B807}"/>
              </a:ext>
            </a:extLst>
          </p:cNvPr>
          <p:cNvSpPr/>
          <p:nvPr/>
        </p:nvSpPr>
        <p:spPr>
          <a:xfrm>
            <a:off x="677121" y="5976872"/>
            <a:ext cx="1303506" cy="1206230"/>
          </a:xfrm>
          <a:prstGeom prst="ellipse">
            <a:avLst/>
          </a:prstGeom>
          <a:noFill/>
          <a:ln w="76200">
            <a:solidFill>
              <a:srgbClr val="397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D6D34B2-555D-3013-059D-A0EEE71463B2}"/>
              </a:ext>
            </a:extLst>
          </p:cNvPr>
          <p:cNvSpPr/>
          <p:nvPr/>
        </p:nvSpPr>
        <p:spPr>
          <a:xfrm>
            <a:off x="1318492" y="6406109"/>
            <a:ext cx="1581040" cy="432573"/>
          </a:xfrm>
          <a:prstGeom prst="rightArrow">
            <a:avLst/>
          </a:prstGeom>
          <a:solidFill>
            <a:srgbClr val="397F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B7F5D7-DD4C-1BB9-F0BB-B70F54145438}"/>
              </a:ext>
            </a:extLst>
          </p:cNvPr>
          <p:cNvSpPr/>
          <p:nvPr/>
        </p:nvSpPr>
        <p:spPr>
          <a:xfrm>
            <a:off x="3139749" y="8393432"/>
            <a:ext cx="20751383" cy="1660041"/>
          </a:xfrm>
          <a:prstGeom prst="roundRect">
            <a:avLst/>
          </a:prstGeom>
          <a:noFill/>
          <a:ln w="9525">
            <a:solidFill>
              <a:srgbClr val="E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2AF3A0-BECC-7B80-6045-FB088C698BBB}"/>
              </a:ext>
            </a:extLst>
          </p:cNvPr>
          <p:cNvSpPr/>
          <p:nvPr/>
        </p:nvSpPr>
        <p:spPr>
          <a:xfrm>
            <a:off x="3265080" y="6062132"/>
            <a:ext cx="195737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Used Everywhere</a:t>
            </a: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 – From banking to e-commerce, SQL is used across industries to manage data</a:t>
            </a:r>
            <a:r>
              <a:rPr lang="en-US" dirty="0">
                <a:latin typeface="Montserrat SemiBold" panose="00000700000000000000" pitchFamily="2" charset="0"/>
              </a:rPr>
              <a:t>.</a:t>
            </a:r>
            <a:endParaRPr lang="en-IN" b="1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95161F-483C-D016-2930-0E8A7FD333C7}"/>
              </a:ext>
            </a:extLst>
          </p:cNvPr>
          <p:cNvSpPr/>
          <p:nvPr/>
        </p:nvSpPr>
        <p:spPr>
          <a:xfrm>
            <a:off x="677121" y="8764828"/>
            <a:ext cx="1303506" cy="1206230"/>
          </a:xfrm>
          <a:prstGeom prst="ellipse">
            <a:avLst/>
          </a:prstGeom>
          <a:noFill/>
          <a:ln w="76200">
            <a:solidFill>
              <a:srgbClr val="E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D7565516-3D06-D348-ECE9-8E6A99CE9515}"/>
              </a:ext>
            </a:extLst>
          </p:cNvPr>
          <p:cNvSpPr/>
          <p:nvPr/>
        </p:nvSpPr>
        <p:spPr>
          <a:xfrm>
            <a:off x="1263535" y="9172995"/>
            <a:ext cx="1581040" cy="432573"/>
          </a:xfrm>
          <a:prstGeom prst="rightArrow">
            <a:avLst/>
          </a:prstGeom>
          <a:solidFill>
            <a:srgbClr val="E491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6C0782B-7B92-789B-089F-3509BF1BF124}"/>
              </a:ext>
            </a:extLst>
          </p:cNvPr>
          <p:cNvSpPr/>
          <p:nvPr/>
        </p:nvSpPr>
        <p:spPr>
          <a:xfrm>
            <a:off x="3098295" y="5647841"/>
            <a:ext cx="20751383" cy="1660041"/>
          </a:xfrm>
          <a:prstGeom prst="roundRect">
            <a:avLst/>
          </a:prstGeom>
          <a:noFill/>
          <a:ln w="28575">
            <a:solidFill>
              <a:srgbClr val="397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0F52FA-6AEE-EC80-5F28-482553ACF043}"/>
              </a:ext>
            </a:extLst>
          </p:cNvPr>
          <p:cNvSpPr/>
          <p:nvPr/>
        </p:nvSpPr>
        <p:spPr>
          <a:xfrm>
            <a:off x="3265080" y="8623287"/>
            <a:ext cx="207513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Foundation for Advanced Data Skills</a:t>
            </a: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 – Learning SQL is the first step towards mastering data science, machine learning, and big data technologies.</a:t>
            </a:r>
            <a:endParaRPr lang="en-US" b="1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F994F8-F015-9DB7-80EF-924366E2F516}"/>
              </a:ext>
            </a:extLst>
          </p:cNvPr>
          <p:cNvSpPr/>
          <p:nvPr/>
        </p:nvSpPr>
        <p:spPr>
          <a:xfrm>
            <a:off x="677121" y="11450447"/>
            <a:ext cx="1303506" cy="1206230"/>
          </a:xfrm>
          <a:prstGeom prst="ellipse">
            <a:avLst/>
          </a:prstGeom>
          <a:noFill/>
          <a:ln w="7620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B21C06E2-4E74-E41B-528F-94F5EA69A6B9}"/>
              </a:ext>
            </a:extLst>
          </p:cNvPr>
          <p:cNvSpPr/>
          <p:nvPr/>
        </p:nvSpPr>
        <p:spPr>
          <a:xfrm>
            <a:off x="1263535" y="11790409"/>
            <a:ext cx="1581040" cy="432573"/>
          </a:xfrm>
          <a:prstGeom prst="rightArrow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558167E-3300-7040-D6BB-49A57C6E2BAB}"/>
              </a:ext>
            </a:extLst>
          </p:cNvPr>
          <p:cNvSpPr/>
          <p:nvPr/>
        </p:nvSpPr>
        <p:spPr>
          <a:xfrm>
            <a:off x="3098294" y="11097402"/>
            <a:ext cx="20751383" cy="1660041"/>
          </a:xfrm>
          <a:prstGeom prst="roundRect">
            <a:avLst/>
          </a:prstGeom>
          <a:noFill/>
          <a:ln w="9525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E14418B-BEA3-1651-9BCC-8188C2C280F4}"/>
              </a:ext>
            </a:extLst>
          </p:cNvPr>
          <p:cNvSpPr/>
          <p:nvPr/>
        </p:nvSpPr>
        <p:spPr>
          <a:xfrm>
            <a:off x="3284939" y="11406530"/>
            <a:ext cx="2016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Automates Repetitive Tasks</a:t>
            </a: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 – SQL allows you to automate data updates, reports, and complex calculations, saving time and effort.</a:t>
            </a:r>
            <a:endParaRPr lang="en-US" b="1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AF7B8-0F2E-851A-7FDD-BF40FF002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005" y="12222982"/>
            <a:ext cx="1294232" cy="12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48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5B766C-DC5C-3ED3-D4EA-88653253A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C84EE-A9D2-2FCE-3AE8-2D3F5A9E1003}"/>
              </a:ext>
            </a:extLst>
          </p:cNvPr>
          <p:cNvSpPr txBox="1"/>
          <p:nvPr/>
        </p:nvSpPr>
        <p:spPr>
          <a:xfrm>
            <a:off x="484499" y="647267"/>
            <a:ext cx="23663973" cy="1631216"/>
          </a:xfrm>
          <a:prstGeom prst="rect">
            <a:avLst/>
          </a:prstGeom>
          <a:solidFill>
            <a:srgbClr val="072E4F"/>
          </a:solidFill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Topics of course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A9BF788-1065-D7F8-A2EB-A2B60E01C6B7}"/>
              </a:ext>
            </a:extLst>
          </p:cNvPr>
          <p:cNvSpPr/>
          <p:nvPr/>
        </p:nvSpPr>
        <p:spPr>
          <a:xfrm>
            <a:off x="1059692" y="3340594"/>
            <a:ext cx="1303506" cy="1206230"/>
          </a:xfrm>
          <a:prstGeom prst="ellipse">
            <a:avLst/>
          </a:prstGeom>
          <a:noFill/>
          <a:ln w="76200">
            <a:solidFill>
              <a:srgbClr val="D34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1F24377-CCCC-474F-7815-94503304FBAF}"/>
              </a:ext>
            </a:extLst>
          </p:cNvPr>
          <p:cNvSpPr/>
          <p:nvPr/>
        </p:nvSpPr>
        <p:spPr>
          <a:xfrm>
            <a:off x="3139749" y="3230094"/>
            <a:ext cx="19824382" cy="1206230"/>
          </a:xfrm>
          <a:prstGeom prst="roundRect">
            <a:avLst/>
          </a:prstGeom>
          <a:noFill/>
          <a:ln w="25400">
            <a:solidFill>
              <a:srgbClr val="D34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371FE5-A710-0793-F1DF-5355AD23F3AE}"/>
              </a:ext>
            </a:extLst>
          </p:cNvPr>
          <p:cNvSpPr/>
          <p:nvPr/>
        </p:nvSpPr>
        <p:spPr>
          <a:xfrm>
            <a:off x="3139749" y="3531071"/>
            <a:ext cx="19534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SQL ? Database ? Data types, Keys, Constraints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17CD08D-600B-5709-B16F-E597A79CEC32}"/>
              </a:ext>
            </a:extLst>
          </p:cNvPr>
          <p:cNvSpPr/>
          <p:nvPr/>
        </p:nvSpPr>
        <p:spPr>
          <a:xfrm>
            <a:off x="1350072" y="3669063"/>
            <a:ext cx="1581040" cy="432573"/>
          </a:xfrm>
          <a:prstGeom prst="rightArrow">
            <a:avLst/>
          </a:prstGeom>
          <a:solidFill>
            <a:srgbClr val="D34F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9153027-B83B-A02A-EF54-1DC9F4B670CC}"/>
              </a:ext>
            </a:extLst>
          </p:cNvPr>
          <p:cNvSpPr/>
          <p:nvPr/>
        </p:nvSpPr>
        <p:spPr>
          <a:xfrm>
            <a:off x="947802" y="5874746"/>
            <a:ext cx="1303506" cy="1206230"/>
          </a:xfrm>
          <a:prstGeom prst="ellipse">
            <a:avLst/>
          </a:prstGeom>
          <a:noFill/>
          <a:ln w="76200">
            <a:solidFill>
              <a:srgbClr val="397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B43E1B8-DE72-A731-E679-A175345F8C04}"/>
              </a:ext>
            </a:extLst>
          </p:cNvPr>
          <p:cNvSpPr/>
          <p:nvPr/>
        </p:nvSpPr>
        <p:spPr>
          <a:xfrm>
            <a:off x="1296896" y="6255369"/>
            <a:ext cx="1581040" cy="432573"/>
          </a:xfrm>
          <a:prstGeom prst="rightArrow">
            <a:avLst/>
          </a:prstGeom>
          <a:solidFill>
            <a:srgbClr val="397F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C422089-6A7A-CB91-F9D2-1E1AB8B28F05}"/>
              </a:ext>
            </a:extLst>
          </p:cNvPr>
          <p:cNvSpPr/>
          <p:nvPr/>
        </p:nvSpPr>
        <p:spPr>
          <a:xfrm>
            <a:off x="3139749" y="8393432"/>
            <a:ext cx="20751383" cy="1660041"/>
          </a:xfrm>
          <a:prstGeom prst="roundRect">
            <a:avLst/>
          </a:prstGeom>
          <a:noFill/>
          <a:ln w="9525">
            <a:solidFill>
              <a:srgbClr val="E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D2CF34-D2C1-B6B5-39EC-A158D843A55F}"/>
              </a:ext>
            </a:extLst>
          </p:cNvPr>
          <p:cNvSpPr/>
          <p:nvPr/>
        </p:nvSpPr>
        <p:spPr>
          <a:xfrm>
            <a:off x="3227030" y="6175507"/>
            <a:ext cx="19573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Create Database ,Create Table</a:t>
            </a:r>
            <a:endParaRPr lang="en-IN" b="1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C8A316E-A7B8-A839-B98B-EBD6B5B1B8E4}"/>
              </a:ext>
            </a:extLst>
          </p:cNvPr>
          <p:cNvSpPr/>
          <p:nvPr/>
        </p:nvSpPr>
        <p:spPr>
          <a:xfrm>
            <a:off x="922677" y="8668463"/>
            <a:ext cx="1303506" cy="1206230"/>
          </a:xfrm>
          <a:prstGeom prst="ellipse">
            <a:avLst/>
          </a:prstGeom>
          <a:noFill/>
          <a:ln w="76200">
            <a:solidFill>
              <a:srgbClr val="E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A878635-C884-7C47-ED74-62023926BEC3}"/>
              </a:ext>
            </a:extLst>
          </p:cNvPr>
          <p:cNvSpPr/>
          <p:nvPr/>
        </p:nvSpPr>
        <p:spPr>
          <a:xfrm>
            <a:off x="1359562" y="9070545"/>
            <a:ext cx="1581040" cy="432573"/>
          </a:xfrm>
          <a:prstGeom prst="rightArrow">
            <a:avLst/>
          </a:prstGeom>
          <a:solidFill>
            <a:srgbClr val="E491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3F67635-9FC7-D4A1-C39F-971887727FBA}"/>
              </a:ext>
            </a:extLst>
          </p:cNvPr>
          <p:cNvSpPr/>
          <p:nvPr/>
        </p:nvSpPr>
        <p:spPr>
          <a:xfrm>
            <a:off x="3098295" y="5647841"/>
            <a:ext cx="20751383" cy="1660041"/>
          </a:xfrm>
          <a:prstGeom prst="roundRect">
            <a:avLst/>
          </a:prstGeom>
          <a:noFill/>
          <a:ln w="28575">
            <a:solidFill>
              <a:srgbClr val="397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68323D-CA8F-7D13-1C37-873EF92B459F}"/>
              </a:ext>
            </a:extLst>
          </p:cNvPr>
          <p:cNvSpPr/>
          <p:nvPr/>
        </p:nvSpPr>
        <p:spPr>
          <a:xfrm>
            <a:off x="3139748" y="8963665"/>
            <a:ext cx="20751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Insert ,Update, Delete , Alter Table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25C6451-0F1F-3EBE-7AF9-5D1E6B8C3AEF}"/>
              </a:ext>
            </a:extLst>
          </p:cNvPr>
          <p:cNvSpPr/>
          <p:nvPr/>
        </p:nvSpPr>
        <p:spPr>
          <a:xfrm>
            <a:off x="875749" y="11324307"/>
            <a:ext cx="1303506" cy="1206230"/>
          </a:xfrm>
          <a:prstGeom prst="ellipse">
            <a:avLst/>
          </a:prstGeom>
          <a:noFill/>
          <a:ln w="7620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136A6F71-659D-1726-3FE6-62511969D580}"/>
              </a:ext>
            </a:extLst>
          </p:cNvPr>
          <p:cNvSpPr/>
          <p:nvPr/>
        </p:nvSpPr>
        <p:spPr>
          <a:xfrm>
            <a:off x="1435663" y="11695882"/>
            <a:ext cx="1581040" cy="432573"/>
          </a:xfrm>
          <a:prstGeom prst="rightArrow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E9339A8-A0CC-66A4-716A-FCF34A056B8C}"/>
              </a:ext>
            </a:extLst>
          </p:cNvPr>
          <p:cNvSpPr/>
          <p:nvPr/>
        </p:nvSpPr>
        <p:spPr>
          <a:xfrm>
            <a:off x="3098294" y="11097402"/>
            <a:ext cx="20751383" cy="1660041"/>
          </a:xfrm>
          <a:prstGeom prst="roundRect">
            <a:avLst/>
          </a:prstGeom>
          <a:noFill/>
          <a:ln w="9525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342CBF-45AF-AA06-0D2E-12B933312C3B}"/>
              </a:ext>
            </a:extLst>
          </p:cNvPr>
          <p:cNvSpPr/>
          <p:nvPr/>
        </p:nvSpPr>
        <p:spPr>
          <a:xfrm>
            <a:off x="3227030" y="11663081"/>
            <a:ext cx="20163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Select statement &amp; where Clause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9D0B3-D903-977E-1697-6F2170A9B5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8041" y="12309303"/>
            <a:ext cx="1294232" cy="12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13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0B0EB7-1669-ADCF-391E-FFED7E4B8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FDC277-CEA9-FF9A-01A9-A71DFE5C533D}"/>
              </a:ext>
            </a:extLst>
          </p:cNvPr>
          <p:cNvSpPr txBox="1"/>
          <p:nvPr/>
        </p:nvSpPr>
        <p:spPr>
          <a:xfrm>
            <a:off x="484499" y="647267"/>
            <a:ext cx="23663973" cy="1631216"/>
          </a:xfrm>
          <a:prstGeom prst="rect">
            <a:avLst/>
          </a:prstGeom>
          <a:solidFill>
            <a:srgbClr val="072E4F"/>
          </a:solidFill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Topics of course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6DF70B-65A2-7D4D-0E74-FD51F1504C5F}"/>
              </a:ext>
            </a:extLst>
          </p:cNvPr>
          <p:cNvSpPr/>
          <p:nvPr/>
        </p:nvSpPr>
        <p:spPr>
          <a:xfrm>
            <a:off x="1059692" y="3340594"/>
            <a:ext cx="1303506" cy="1206230"/>
          </a:xfrm>
          <a:prstGeom prst="ellipse">
            <a:avLst/>
          </a:prstGeom>
          <a:noFill/>
          <a:ln w="76200">
            <a:solidFill>
              <a:srgbClr val="D34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744A367-3726-5C80-5662-C6DB0401FED9}"/>
              </a:ext>
            </a:extLst>
          </p:cNvPr>
          <p:cNvSpPr/>
          <p:nvPr/>
        </p:nvSpPr>
        <p:spPr>
          <a:xfrm>
            <a:off x="3139749" y="3230094"/>
            <a:ext cx="19824382" cy="1206230"/>
          </a:xfrm>
          <a:prstGeom prst="roundRect">
            <a:avLst/>
          </a:prstGeom>
          <a:noFill/>
          <a:ln w="25400">
            <a:solidFill>
              <a:srgbClr val="D34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70EF26-2833-BCEB-A80B-63B2885D79A3}"/>
              </a:ext>
            </a:extLst>
          </p:cNvPr>
          <p:cNvSpPr/>
          <p:nvPr/>
        </p:nvSpPr>
        <p:spPr>
          <a:xfrm>
            <a:off x="3139749" y="3531071"/>
            <a:ext cx="19534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Import CSV to SQL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625521C-C472-9F95-65EE-449094C88EA9}"/>
              </a:ext>
            </a:extLst>
          </p:cNvPr>
          <p:cNvSpPr/>
          <p:nvPr/>
        </p:nvSpPr>
        <p:spPr>
          <a:xfrm>
            <a:off x="1350072" y="3669063"/>
            <a:ext cx="1581040" cy="432573"/>
          </a:xfrm>
          <a:prstGeom prst="rightArrow">
            <a:avLst/>
          </a:prstGeom>
          <a:solidFill>
            <a:srgbClr val="D34F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8AB2CFB-16BE-E0A0-8D7A-8EECEB40CE34}"/>
              </a:ext>
            </a:extLst>
          </p:cNvPr>
          <p:cNvSpPr/>
          <p:nvPr/>
        </p:nvSpPr>
        <p:spPr>
          <a:xfrm>
            <a:off x="947802" y="5874746"/>
            <a:ext cx="1303506" cy="1206230"/>
          </a:xfrm>
          <a:prstGeom prst="ellipse">
            <a:avLst/>
          </a:prstGeom>
          <a:noFill/>
          <a:ln w="76200">
            <a:solidFill>
              <a:srgbClr val="397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C1075E9-69C3-9DE1-255A-AC667D851FD1}"/>
              </a:ext>
            </a:extLst>
          </p:cNvPr>
          <p:cNvSpPr/>
          <p:nvPr/>
        </p:nvSpPr>
        <p:spPr>
          <a:xfrm>
            <a:off x="1296896" y="6255369"/>
            <a:ext cx="1581040" cy="432573"/>
          </a:xfrm>
          <a:prstGeom prst="rightArrow">
            <a:avLst/>
          </a:prstGeom>
          <a:solidFill>
            <a:srgbClr val="397F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A767939-E75C-92A2-295D-3CF4B4942A0B}"/>
              </a:ext>
            </a:extLst>
          </p:cNvPr>
          <p:cNvSpPr/>
          <p:nvPr/>
        </p:nvSpPr>
        <p:spPr>
          <a:xfrm>
            <a:off x="3139749" y="8393432"/>
            <a:ext cx="20751383" cy="1660041"/>
          </a:xfrm>
          <a:prstGeom prst="roundRect">
            <a:avLst/>
          </a:prstGeom>
          <a:noFill/>
          <a:ln w="9525">
            <a:solidFill>
              <a:srgbClr val="E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9C6C21-536A-F6E6-BC16-6103B28CC7CD}"/>
              </a:ext>
            </a:extLst>
          </p:cNvPr>
          <p:cNvSpPr/>
          <p:nvPr/>
        </p:nvSpPr>
        <p:spPr>
          <a:xfrm>
            <a:off x="3119890" y="6194557"/>
            <a:ext cx="19573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Aggregate Functions</a:t>
            </a:r>
            <a:endParaRPr lang="en-IN" b="1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DC1F80C-9B03-1452-F638-F23C055F785D}"/>
              </a:ext>
            </a:extLst>
          </p:cNvPr>
          <p:cNvSpPr/>
          <p:nvPr/>
        </p:nvSpPr>
        <p:spPr>
          <a:xfrm>
            <a:off x="922677" y="8668463"/>
            <a:ext cx="1303506" cy="1206230"/>
          </a:xfrm>
          <a:prstGeom prst="ellipse">
            <a:avLst/>
          </a:prstGeom>
          <a:noFill/>
          <a:ln w="76200">
            <a:solidFill>
              <a:srgbClr val="E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9195DF0E-AB48-89EE-BCB2-AB22313C9B0A}"/>
              </a:ext>
            </a:extLst>
          </p:cNvPr>
          <p:cNvSpPr/>
          <p:nvPr/>
        </p:nvSpPr>
        <p:spPr>
          <a:xfrm>
            <a:off x="1359562" y="9070545"/>
            <a:ext cx="1581040" cy="432573"/>
          </a:xfrm>
          <a:prstGeom prst="rightArrow">
            <a:avLst/>
          </a:prstGeom>
          <a:solidFill>
            <a:srgbClr val="E491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E1A58BE-1981-1757-EB57-855EB79050E1}"/>
              </a:ext>
            </a:extLst>
          </p:cNvPr>
          <p:cNvSpPr/>
          <p:nvPr/>
        </p:nvSpPr>
        <p:spPr>
          <a:xfrm>
            <a:off x="3098295" y="5647841"/>
            <a:ext cx="20751383" cy="1660041"/>
          </a:xfrm>
          <a:prstGeom prst="roundRect">
            <a:avLst/>
          </a:prstGeom>
          <a:noFill/>
          <a:ln w="28575">
            <a:solidFill>
              <a:srgbClr val="397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2AE2BB-2CE6-9F4B-B64A-43C47D4B3133}"/>
              </a:ext>
            </a:extLst>
          </p:cNvPr>
          <p:cNvSpPr/>
          <p:nvPr/>
        </p:nvSpPr>
        <p:spPr>
          <a:xfrm>
            <a:off x="3139748" y="8963665"/>
            <a:ext cx="20751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Group by , Having Clause, Order By Clause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0608F58-334D-5F09-E2D1-A2B576D3447D}"/>
              </a:ext>
            </a:extLst>
          </p:cNvPr>
          <p:cNvSpPr/>
          <p:nvPr/>
        </p:nvSpPr>
        <p:spPr>
          <a:xfrm>
            <a:off x="875749" y="11324307"/>
            <a:ext cx="1303506" cy="1206230"/>
          </a:xfrm>
          <a:prstGeom prst="ellipse">
            <a:avLst/>
          </a:prstGeom>
          <a:noFill/>
          <a:ln w="7620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6430A2B6-DD2A-CF69-23EB-914548E59E42}"/>
              </a:ext>
            </a:extLst>
          </p:cNvPr>
          <p:cNvSpPr/>
          <p:nvPr/>
        </p:nvSpPr>
        <p:spPr>
          <a:xfrm>
            <a:off x="1435663" y="11695882"/>
            <a:ext cx="1581040" cy="432573"/>
          </a:xfrm>
          <a:prstGeom prst="rightArrow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B92211C-63AC-96CF-51C8-8DD68A514DFA}"/>
              </a:ext>
            </a:extLst>
          </p:cNvPr>
          <p:cNvSpPr/>
          <p:nvPr/>
        </p:nvSpPr>
        <p:spPr>
          <a:xfrm>
            <a:off x="3098294" y="11097402"/>
            <a:ext cx="20751383" cy="1660041"/>
          </a:xfrm>
          <a:prstGeom prst="roundRect">
            <a:avLst/>
          </a:prstGeom>
          <a:noFill/>
          <a:ln w="9525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AC16F63-1B86-7C6F-CE00-7D4997FD69E9}"/>
              </a:ext>
            </a:extLst>
          </p:cNvPr>
          <p:cNvSpPr/>
          <p:nvPr/>
        </p:nvSpPr>
        <p:spPr>
          <a:xfrm>
            <a:off x="3265080" y="11604256"/>
            <a:ext cx="20163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Time stamp &amp; Extract function, Date time Function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B046C-87E9-15E7-E013-B87B0EE49E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206" y="12167009"/>
            <a:ext cx="1294232" cy="12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46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8A978-763D-F48E-D216-6EA53DF81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64DCC-95DE-5C77-37BC-E49F1BAC59FA}"/>
              </a:ext>
            </a:extLst>
          </p:cNvPr>
          <p:cNvSpPr txBox="1"/>
          <p:nvPr/>
        </p:nvSpPr>
        <p:spPr>
          <a:xfrm>
            <a:off x="484499" y="647267"/>
            <a:ext cx="23663973" cy="1631216"/>
          </a:xfrm>
          <a:prstGeom prst="rect">
            <a:avLst/>
          </a:prstGeom>
          <a:solidFill>
            <a:srgbClr val="072E4F"/>
          </a:solidFill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Topics of course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D6EEB3-80BA-828B-6495-82D010A53DD6}"/>
              </a:ext>
            </a:extLst>
          </p:cNvPr>
          <p:cNvSpPr/>
          <p:nvPr/>
        </p:nvSpPr>
        <p:spPr>
          <a:xfrm>
            <a:off x="1059692" y="3340594"/>
            <a:ext cx="1303506" cy="1206230"/>
          </a:xfrm>
          <a:prstGeom prst="ellipse">
            <a:avLst/>
          </a:prstGeom>
          <a:noFill/>
          <a:ln w="76200">
            <a:solidFill>
              <a:srgbClr val="D34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A7C49AF-BF9D-7DE8-2744-B01D7D9DCAD8}"/>
              </a:ext>
            </a:extLst>
          </p:cNvPr>
          <p:cNvSpPr/>
          <p:nvPr/>
        </p:nvSpPr>
        <p:spPr>
          <a:xfrm>
            <a:off x="3139749" y="3230094"/>
            <a:ext cx="19824382" cy="1206230"/>
          </a:xfrm>
          <a:prstGeom prst="roundRect">
            <a:avLst/>
          </a:prstGeom>
          <a:noFill/>
          <a:ln w="25400">
            <a:solidFill>
              <a:srgbClr val="D34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E951B8-09A8-773E-E653-5131AE2CAF80}"/>
              </a:ext>
            </a:extLst>
          </p:cNvPr>
          <p:cNvSpPr/>
          <p:nvPr/>
        </p:nvSpPr>
        <p:spPr>
          <a:xfrm>
            <a:off x="3139749" y="3531071"/>
            <a:ext cx="19534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SQL Joins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6917488-2E5C-3C7C-5BC4-A87379F9BF81}"/>
              </a:ext>
            </a:extLst>
          </p:cNvPr>
          <p:cNvSpPr/>
          <p:nvPr/>
        </p:nvSpPr>
        <p:spPr>
          <a:xfrm>
            <a:off x="1350072" y="3669063"/>
            <a:ext cx="1581040" cy="432573"/>
          </a:xfrm>
          <a:prstGeom prst="rightArrow">
            <a:avLst/>
          </a:prstGeom>
          <a:solidFill>
            <a:srgbClr val="D34F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376CCB9-D2C5-49A5-91BF-042D39D80582}"/>
              </a:ext>
            </a:extLst>
          </p:cNvPr>
          <p:cNvSpPr/>
          <p:nvPr/>
        </p:nvSpPr>
        <p:spPr>
          <a:xfrm>
            <a:off x="947802" y="5874746"/>
            <a:ext cx="1303506" cy="1206230"/>
          </a:xfrm>
          <a:prstGeom prst="ellipse">
            <a:avLst/>
          </a:prstGeom>
          <a:noFill/>
          <a:ln w="76200">
            <a:solidFill>
              <a:srgbClr val="397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3B20663-B7E4-6E8B-5D27-7E11E273FB8D}"/>
              </a:ext>
            </a:extLst>
          </p:cNvPr>
          <p:cNvSpPr/>
          <p:nvPr/>
        </p:nvSpPr>
        <p:spPr>
          <a:xfrm>
            <a:off x="1296896" y="6255369"/>
            <a:ext cx="1581040" cy="432573"/>
          </a:xfrm>
          <a:prstGeom prst="rightArrow">
            <a:avLst/>
          </a:prstGeom>
          <a:solidFill>
            <a:srgbClr val="397F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7089AB4-2893-365E-E7AD-2B0AEEF6D2F0}"/>
              </a:ext>
            </a:extLst>
          </p:cNvPr>
          <p:cNvSpPr/>
          <p:nvPr/>
        </p:nvSpPr>
        <p:spPr>
          <a:xfrm>
            <a:off x="3139749" y="8393432"/>
            <a:ext cx="20751383" cy="1660041"/>
          </a:xfrm>
          <a:prstGeom prst="roundRect">
            <a:avLst/>
          </a:prstGeom>
          <a:noFill/>
          <a:ln w="9525">
            <a:solidFill>
              <a:srgbClr val="E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D6368A-A058-59B6-624A-193FAE89C667}"/>
              </a:ext>
            </a:extLst>
          </p:cNvPr>
          <p:cNvSpPr/>
          <p:nvPr/>
        </p:nvSpPr>
        <p:spPr>
          <a:xfrm>
            <a:off x="3119890" y="6175507"/>
            <a:ext cx="19573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Union &amp; Union All</a:t>
            </a:r>
            <a:endParaRPr lang="en-IN" b="1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E40C141-19D8-4BC2-05D2-9169C2A3EAEA}"/>
              </a:ext>
            </a:extLst>
          </p:cNvPr>
          <p:cNvSpPr/>
          <p:nvPr/>
        </p:nvSpPr>
        <p:spPr>
          <a:xfrm>
            <a:off x="922677" y="8668463"/>
            <a:ext cx="1303506" cy="1206230"/>
          </a:xfrm>
          <a:prstGeom prst="ellipse">
            <a:avLst/>
          </a:prstGeom>
          <a:noFill/>
          <a:ln w="76200">
            <a:solidFill>
              <a:srgbClr val="E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F13B52-3011-EF33-9E13-3A1CD52B85E6}"/>
              </a:ext>
            </a:extLst>
          </p:cNvPr>
          <p:cNvSpPr/>
          <p:nvPr/>
        </p:nvSpPr>
        <p:spPr>
          <a:xfrm>
            <a:off x="1359562" y="9070545"/>
            <a:ext cx="1581040" cy="432573"/>
          </a:xfrm>
          <a:prstGeom prst="rightArrow">
            <a:avLst/>
          </a:prstGeom>
          <a:solidFill>
            <a:srgbClr val="E491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C65D61F-D2FF-C764-4503-C2C2F6EC4508}"/>
              </a:ext>
            </a:extLst>
          </p:cNvPr>
          <p:cNvSpPr/>
          <p:nvPr/>
        </p:nvSpPr>
        <p:spPr>
          <a:xfrm>
            <a:off x="3098295" y="5647841"/>
            <a:ext cx="20751383" cy="1660041"/>
          </a:xfrm>
          <a:prstGeom prst="roundRect">
            <a:avLst/>
          </a:prstGeom>
          <a:noFill/>
          <a:ln w="28575">
            <a:solidFill>
              <a:srgbClr val="397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A35F313-C961-E6D2-D605-4459721CB140}"/>
              </a:ext>
            </a:extLst>
          </p:cNvPr>
          <p:cNvSpPr/>
          <p:nvPr/>
        </p:nvSpPr>
        <p:spPr>
          <a:xfrm>
            <a:off x="3139748" y="8963665"/>
            <a:ext cx="20751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Subquery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A73F05B-3253-31DE-93FE-B784698AB7B2}"/>
              </a:ext>
            </a:extLst>
          </p:cNvPr>
          <p:cNvSpPr/>
          <p:nvPr/>
        </p:nvSpPr>
        <p:spPr>
          <a:xfrm>
            <a:off x="875749" y="11324307"/>
            <a:ext cx="1303506" cy="1206230"/>
          </a:xfrm>
          <a:prstGeom prst="ellipse">
            <a:avLst/>
          </a:prstGeom>
          <a:noFill/>
          <a:ln w="7620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50AA294A-885B-D5D0-29D0-36D7E884C615}"/>
              </a:ext>
            </a:extLst>
          </p:cNvPr>
          <p:cNvSpPr/>
          <p:nvPr/>
        </p:nvSpPr>
        <p:spPr>
          <a:xfrm>
            <a:off x="1435663" y="11695882"/>
            <a:ext cx="1581040" cy="432573"/>
          </a:xfrm>
          <a:prstGeom prst="rightArrow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5FFCE61-D65A-F812-FF78-EA7AC1D42194}"/>
              </a:ext>
            </a:extLst>
          </p:cNvPr>
          <p:cNvSpPr/>
          <p:nvPr/>
        </p:nvSpPr>
        <p:spPr>
          <a:xfrm>
            <a:off x="3098294" y="11097402"/>
            <a:ext cx="20751383" cy="1660041"/>
          </a:xfrm>
          <a:prstGeom prst="roundRect">
            <a:avLst/>
          </a:prstGeom>
          <a:noFill/>
          <a:ln w="9525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21C0E4-D085-9C0B-640C-024A7E5563CF}"/>
              </a:ext>
            </a:extLst>
          </p:cNvPr>
          <p:cNvSpPr/>
          <p:nvPr/>
        </p:nvSpPr>
        <p:spPr>
          <a:xfrm>
            <a:off x="3265080" y="11604256"/>
            <a:ext cx="20163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Window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8788F-1C10-9D6D-FD30-122A05CBF8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206" y="12250587"/>
            <a:ext cx="1294232" cy="12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64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E4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160BDA-F3BD-A9B9-88F0-16900627B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2B4F6C-3DD0-914C-0E30-20D3541E1F2F}"/>
              </a:ext>
            </a:extLst>
          </p:cNvPr>
          <p:cNvSpPr txBox="1"/>
          <p:nvPr/>
        </p:nvSpPr>
        <p:spPr>
          <a:xfrm>
            <a:off x="484499" y="647267"/>
            <a:ext cx="23663973" cy="1631216"/>
          </a:xfrm>
          <a:prstGeom prst="rect">
            <a:avLst/>
          </a:prstGeom>
          <a:solidFill>
            <a:srgbClr val="072E4F"/>
          </a:solidFill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Topics of course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F8BF18-150C-2421-9BE2-40D10D4725DE}"/>
              </a:ext>
            </a:extLst>
          </p:cNvPr>
          <p:cNvSpPr/>
          <p:nvPr/>
        </p:nvSpPr>
        <p:spPr>
          <a:xfrm>
            <a:off x="1059692" y="3340594"/>
            <a:ext cx="1303506" cy="1206230"/>
          </a:xfrm>
          <a:prstGeom prst="ellipse">
            <a:avLst/>
          </a:prstGeom>
          <a:noFill/>
          <a:ln w="76200">
            <a:solidFill>
              <a:srgbClr val="D34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0CFAFAB-18E7-8995-3261-4F31196C5558}"/>
              </a:ext>
            </a:extLst>
          </p:cNvPr>
          <p:cNvSpPr/>
          <p:nvPr/>
        </p:nvSpPr>
        <p:spPr>
          <a:xfrm>
            <a:off x="3139749" y="3230094"/>
            <a:ext cx="19824382" cy="1206230"/>
          </a:xfrm>
          <a:prstGeom prst="roundRect">
            <a:avLst/>
          </a:prstGeom>
          <a:noFill/>
          <a:ln w="25400">
            <a:solidFill>
              <a:srgbClr val="D34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4C7717-7472-B9AA-FE8B-D17244C2BB8C}"/>
              </a:ext>
            </a:extLst>
          </p:cNvPr>
          <p:cNvSpPr/>
          <p:nvPr/>
        </p:nvSpPr>
        <p:spPr>
          <a:xfrm>
            <a:off x="3139749" y="3531071"/>
            <a:ext cx="19534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SQL View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3EBF556-24E7-7E7F-9473-2BF12FE52C1B}"/>
              </a:ext>
            </a:extLst>
          </p:cNvPr>
          <p:cNvSpPr/>
          <p:nvPr/>
        </p:nvSpPr>
        <p:spPr>
          <a:xfrm>
            <a:off x="1350072" y="3669063"/>
            <a:ext cx="1581040" cy="432573"/>
          </a:xfrm>
          <a:prstGeom prst="rightArrow">
            <a:avLst/>
          </a:prstGeom>
          <a:solidFill>
            <a:srgbClr val="D34F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A111271-C589-A553-7887-957A06899662}"/>
              </a:ext>
            </a:extLst>
          </p:cNvPr>
          <p:cNvSpPr/>
          <p:nvPr/>
        </p:nvSpPr>
        <p:spPr>
          <a:xfrm>
            <a:off x="947802" y="5874746"/>
            <a:ext cx="1303506" cy="1206230"/>
          </a:xfrm>
          <a:prstGeom prst="ellipse">
            <a:avLst/>
          </a:prstGeom>
          <a:noFill/>
          <a:ln w="76200">
            <a:solidFill>
              <a:srgbClr val="397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628F067C-FFD3-86E3-6ECB-FA32DFAFDF87}"/>
              </a:ext>
            </a:extLst>
          </p:cNvPr>
          <p:cNvSpPr/>
          <p:nvPr/>
        </p:nvSpPr>
        <p:spPr>
          <a:xfrm>
            <a:off x="1296896" y="6255369"/>
            <a:ext cx="1581040" cy="432573"/>
          </a:xfrm>
          <a:prstGeom prst="rightArrow">
            <a:avLst/>
          </a:prstGeom>
          <a:solidFill>
            <a:srgbClr val="397F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EA38D23-D057-C863-45ED-244B1C5A4E61}"/>
              </a:ext>
            </a:extLst>
          </p:cNvPr>
          <p:cNvSpPr/>
          <p:nvPr/>
        </p:nvSpPr>
        <p:spPr>
          <a:xfrm>
            <a:off x="3139749" y="8393432"/>
            <a:ext cx="20751383" cy="1660041"/>
          </a:xfrm>
          <a:prstGeom prst="roundRect">
            <a:avLst/>
          </a:prstGeom>
          <a:noFill/>
          <a:ln w="9525">
            <a:solidFill>
              <a:srgbClr val="E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2181C5-EBC6-6371-59A1-8C3CCC587369}"/>
              </a:ext>
            </a:extLst>
          </p:cNvPr>
          <p:cNvSpPr/>
          <p:nvPr/>
        </p:nvSpPr>
        <p:spPr>
          <a:xfrm>
            <a:off x="3119890" y="6175507"/>
            <a:ext cx="19573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SQL Stored Procedures</a:t>
            </a:r>
            <a:endParaRPr lang="en-IN" b="1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82659FB-5529-F4F6-E025-F04757F156EA}"/>
              </a:ext>
            </a:extLst>
          </p:cNvPr>
          <p:cNvSpPr/>
          <p:nvPr/>
        </p:nvSpPr>
        <p:spPr>
          <a:xfrm>
            <a:off x="922677" y="8668463"/>
            <a:ext cx="1303506" cy="1206230"/>
          </a:xfrm>
          <a:prstGeom prst="ellipse">
            <a:avLst/>
          </a:prstGeom>
          <a:noFill/>
          <a:ln w="76200">
            <a:solidFill>
              <a:srgbClr val="E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852B0C7-CD6A-B131-F9C9-FDB71DE0C0F3}"/>
              </a:ext>
            </a:extLst>
          </p:cNvPr>
          <p:cNvSpPr/>
          <p:nvPr/>
        </p:nvSpPr>
        <p:spPr>
          <a:xfrm>
            <a:off x="1359562" y="9070545"/>
            <a:ext cx="1581040" cy="432573"/>
          </a:xfrm>
          <a:prstGeom prst="rightArrow">
            <a:avLst/>
          </a:prstGeom>
          <a:solidFill>
            <a:srgbClr val="E491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9EF9ED2-BDEF-6A54-A77E-DFCEA813B5A7}"/>
              </a:ext>
            </a:extLst>
          </p:cNvPr>
          <p:cNvSpPr/>
          <p:nvPr/>
        </p:nvSpPr>
        <p:spPr>
          <a:xfrm>
            <a:off x="3098295" y="5647841"/>
            <a:ext cx="20751383" cy="1660041"/>
          </a:xfrm>
          <a:prstGeom prst="roundRect">
            <a:avLst/>
          </a:prstGeom>
          <a:noFill/>
          <a:ln w="28575">
            <a:solidFill>
              <a:srgbClr val="397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1E41220-C179-CFCE-09A9-9B427FDB58A1}"/>
              </a:ext>
            </a:extLst>
          </p:cNvPr>
          <p:cNvSpPr/>
          <p:nvPr/>
        </p:nvSpPr>
        <p:spPr>
          <a:xfrm>
            <a:off x="3139748" y="8963665"/>
            <a:ext cx="20751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Project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B9E094A-6DFE-A0D9-80C3-553EB146DA52}"/>
              </a:ext>
            </a:extLst>
          </p:cNvPr>
          <p:cNvSpPr/>
          <p:nvPr/>
        </p:nvSpPr>
        <p:spPr>
          <a:xfrm>
            <a:off x="875749" y="11324307"/>
            <a:ext cx="1303506" cy="1206230"/>
          </a:xfrm>
          <a:prstGeom prst="ellipse">
            <a:avLst/>
          </a:prstGeom>
          <a:noFill/>
          <a:ln w="7620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2CDEC50-8A8A-6FC2-E5B0-146B217E7E9C}"/>
              </a:ext>
            </a:extLst>
          </p:cNvPr>
          <p:cNvSpPr/>
          <p:nvPr/>
        </p:nvSpPr>
        <p:spPr>
          <a:xfrm>
            <a:off x="1435663" y="11695882"/>
            <a:ext cx="1581040" cy="432573"/>
          </a:xfrm>
          <a:prstGeom prst="rightArrow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A174AD9-418D-884C-8334-B5E3825A8D51}"/>
              </a:ext>
            </a:extLst>
          </p:cNvPr>
          <p:cNvSpPr/>
          <p:nvPr/>
        </p:nvSpPr>
        <p:spPr>
          <a:xfrm>
            <a:off x="3098294" y="11097402"/>
            <a:ext cx="20751383" cy="1660041"/>
          </a:xfrm>
          <a:prstGeom prst="roundRect">
            <a:avLst/>
          </a:prstGeom>
          <a:noFill/>
          <a:ln w="9525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E6998A-FF4E-1EF2-5A15-57531EFB4394}"/>
              </a:ext>
            </a:extLst>
          </p:cNvPr>
          <p:cNvSpPr/>
          <p:nvPr/>
        </p:nvSpPr>
        <p:spPr>
          <a:xfrm>
            <a:off x="3265080" y="11604256"/>
            <a:ext cx="20163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Interview 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BCCA6-FE90-60A8-546C-B1BC4E83D5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206" y="12286569"/>
            <a:ext cx="1294232" cy="12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40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BD294BF-27AF-4999-11BF-655CD8BF7B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3" name="intro_video_2">
            <a:hlinkClick r:id="" action="ppaction://media"/>
            <a:extLst>
              <a:ext uri="{FF2B5EF4-FFF2-40B4-BE49-F238E27FC236}">
                <a16:creationId xmlns:a16="http://schemas.microsoft.com/office/drawing/2014/main" id="{A28764D6-2AA7-86AB-A241-0315ECA85E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57200" y="-255389"/>
            <a:ext cx="25450800" cy="1465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93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SQ Roadmaps V1 Light">
      <a:dk1>
        <a:srgbClr val="616161"/>
      </a:dk1>
      <a:lt1>
        <a:srgbClr val="FFFFFF"/>
      </a:lt1>
      <a:dk2>
        <a:srgbClr val="000000"/>
      </a:dk2>
      <a:lt2>
        <a:srgbClr val="FEFFFF"/>
      </a:lt2>
      <a:accent1>
        <a:srgbClr val="354E67"/>
      </a:accent1>
      <a:accent2>
        <a:srgbClr val="D34F3E"/>
      </a:accent2>
      <a:accent3>
        <a:srgbClr val="397F87"/>
      </a:accent3>
      <a:accent4>
        <a:srgbClr val="E4914C"/>
      </a:accent4>
      <a:accent5>
        <a:srgbClr val="6D6E70"/>
      </a:accent5>
      <a:accent6>
        <a:srgbClr val="D5D5D5"/>
      </a:accent6>
      <a:hlink>
        <a:srgbClr val="A9A9A9"/>
      </a:hlink>
      <a:folHlink>
        <a:srgbClr val="FE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TSQ Roadmaps V1 Light">
    <a:dk1>
      <a:srgbClr val="616161"/>
    </a:dk1>
    <a:lt1>
      <a:srgbClr val="FFFFFF"/>
    </a:lt1>
    <a:dk2>
      <a:srgbClr val="000000"/>
    </a:dk2>
    <a:lt2>
      <a:srgbClr val="FEFFFF"/>
    </a:lt2>
    <a:accent1>
      <a:srgbClr val="354E67"/>
    </a:accent1>
    <a:accent2>
      <a:srgbClr val="D34F3E"/>
    </a:accent2>
    <a:accent3>
      <a:srgbClr val="397F87"/>
    </a:accent3>
    <a:accent4>
      <a:srgbClr val="E4914C"/>
    </a:accent4>
    <a:accent5>
      <a:srgbClr val="6D6E70"/>
    </a:accent5>
    <a:accent6>
      <a:srgbClr val="D5D5D5"/>
    </a:accent6>
    <a:hlink>
      <a:srgbClr val="A9A9A9"/>
    </a:hlink>
    <a:folHlink>
      <a:srgbClr val="FEFFFF"/>
    </a:folHlink>
  </a:clrScheme>
</a:themeOverride>
</file>

<file path=ppt/theme/themeOverride2.xml><?xml version="1.0" encoding="utf-8"?>
<a:themeOverride xmlns:a="http://schemas.openxmlformats.org/drawingml/2006/main">
  <a:clrScheme name="TSQ Roadmaps V1 Light">
    <a:dk1>
      <a:srgbClr val="616161"/>
    </a:dk1>
    <a:lt1>
      <a:srgbClr val="FFFFFF"/>
    </a:lt1>
    <a:dk2>
      <a:srgbClr val="000000"/>
    </a:dk2>
    <a:lt2>
      <a:srgbClr val="FEFFFF"/>
    </a:lt2>
    <a:accent1>
      <a:srgbClr val="354E67"/>
    </a:accent1>
    <a:accent2>
      <a:srgbClr val="D34F3E"/>
    </a:accent2>
    <a:accent3>
      <a:srgbClr val="397F87"/>
    </a:accent3>
    <a:accent4>
      <a:srgbClr val="E4914C"/>
    </a:accent4>
    <a:accent5>
      <a:srgbClr val="6D6E70"/>
    </a:accent5>
    <a:accent6>
      <a:srgbClr val="D5D5D5"/>
    </a:accent6>
    <a:hlink>
      <a:srgbClr val="A9A9A9"/>
    </a:hlink>
    <a:folHlink>
      <a:srgbClr val="FEFFFF"/>
    </a:folHlink>
  </a:clrScheme>
</a:themeOverride>
</file>

<file path=ppt/theme/themeOverride3.xml><?xml version="1.0" encoding="utf-8"?>
<a:themeOverride xmlns:a="http://schemas.openxmlformats.org/drawingml/2006/main">
  <a:clrScheme name="TSQ Roadmaps V1 Light">
    <a:dk1>
      <a:srgbClr val="616161"/>
    </a:dk1>
    <a:lt1>
      <a:srgbClr val="FFFFFF"/>
    </a:lt1>
    <a:dk2>
      <a:srgbClr val="000000"/>
    </a:dk2>
    <a:lt2>
      <a:srgbClr val="FEFFFF"/>
    </a:lt2>
    <a:accent1>
      <a:srgbClr val="354E67"/>
    </a:accent1>
    <a:accent2>
      <a:srgbClr val="D34F3E"/>
    </a:accent2>
    <a:accent3>
      <a:srgbClr val="397F87"/>
    </a:accent3>
    <a:accent4>
      <a:srgbClr val="E4914C"/>
    </a:accent4>
    <a:accent5>
      <a:srgbClr val="6D6E70"/>
    </a:accent5>
    <a:accent6>
      <a:srgbClr val="D5D5D5"/>
    </a:accent6>
    <a:hlink>
      <a:srgbClr val="A9A9A9"/>
    </a:hlink>
    <a:folHlink>
      <a:srgbClr val="FEFFFF"/>
    </a:folHlink>
  </a:clrScheme>
</a:themeOverride>
</file>

<file path=ppt/theme/themeOverride4.xml><?xml version="1.0" encoding="utf-8"?>
<a:themeOverride xmlns:a="http://schemas.openxmlformats.org/drawingml/2006/main">
  <a:clrScheme name="TSQ Roadmaps V1 Light">
    <a:dk1>
      <a:srgbClr val="616161"/>
    </a:dk1>
    <a:lt1>
      <a:srgbClr val="FFFFFF"/>
    </a:lt1>
    <a:dk2>
      <a:srgbClr val="000000"/>
    </a:dk2>
    <a:lt2>
      <a:srgbClr val="FEFFFF"/>
    </a:lt2>
    <a:accent1>
      <a:srgbClr val="354E67"/>
    </a:accent1>
    <a:accent2>
      <a:srgbClr val="D34F3E"/>
    </a:accent2>
    <a:accent3>
      <a:srgbClr val="397F87"/>
    </a:accent3>
    <a:accent4>
      <a:srgbClr val="E4914C"/>
    </a:accent4>
    <a:accent5>
      <a:srgbClr val="6D6E70"/>
    </a:accent5>
    <a:accent6>
      <a:srgbClr val="D5D5D5"/>
    </a:accent6>
    <a:hlink>
      <a:srgbClr val="A9A9A9"/>
    </a:hlink>
    <a:folHlink>
      <a:srgbClr val="FEFFFF"/>
    </a:folHlink>
  </a:clrScheme>
</a:themeOverride>
</file>

<file path=ppt/theme/themeOverride5.xml><?xml version="1.0" encoding="utf-8"?>
<a:themeOverride xmlns:a="http://schemas.openxmlformats.org/drawingml/2006/main">
  <a:clrScheme name="TSQ Roadmaps V1 Light">
    <a:dk1>
      <a:srgbClr val="616161"/>
    </a:dk1>
    <a:lt1>
      <a:srgbClr val="FFFFFF"/>
    </a:lt1>
    <a:dk2>
      <a:srgbClr val="000000"/>
    </a:dk2>
    <a:lt2>
      <a:srgbClr val="FEFFFF"/>
    </a:lt2>
    <a:accent1>
      <a:srgbClr val="354E67"/>
    </a:accent1>
    <a:accent2>
      <a:srgbClr val="D34F3E"/>
    </a:accent2>
    <a:accent3>
      <a:srgbClr val="397F87"/>
    </a:accent3>
    <a:accent4>
      <a:srgbClr val="E4914C"/>
    </a:accent4>
    <a:accent5>
      <a:srgbClr val="6D6E70"/>
    </a:accent5>
    <a:accent6>
      <a:srgbClr val="D5D5D5"/>
    </a:accent6>
    <a:hlink>
      <a:srgbClr val="A9A9A9"/>
    </a:hlink>
    <a:folHlink>
      <a:srgbClr val="FEFFFF"/>
    </a:folHlink>
  </a:clrScheme>
</a:themeOverride>
</file>

<file path=ppt/theme/themeOverride6.xml><?xml version="1.0" encoding="utf-8"?>
<a:themeOverride xmlns:a="http://schemas.openxmlformats.org/drawingml/2006/main">
  <a:clrScheme name="TSQ Roadmaps V1 Light">
    <a:dk1>
      <a:srgbClr val="616161"/>
    </a:dk1>
    <a:lt1>
      <a:srgbClr val="FFFFFF"/>
    </a:lt1>
    <a:dk2>
      <a:srgbClr val="000000"/>
    </a:dk2>
    <a:lt2>
      <a:srgbClr val="FEFFFF"/>
    </a:lt2>
    <a:accent1>
      <a:srgbClr val="354E67"/>
    </a:accent1>
    <a:accent2>
      <a:srgbClr val="D34F3E"/>
    </a:accent2>
    <a:accent3>
      <a:srgbClr val="397F87"/>
    </a:accent3>
    <a:accent4>
      <a:srgbClr val="E4914C"/>
    </a:accent4>
    <a:accent5>
      <a:srgbClr val="6D6E70"/>
    </a:accent5>
    <a:accent6>
      <a:srgbClr val="D5D5D5"/>
    </a:accent6>
    <a:hlink>
      <a:srgbClr val="A9A9A9"/>
    </a:hlink>
    <a:folHlink>
      <a:srgbClr val="FEFFFF"/>
    </a:folHlink>
  </a:clrScheme>
</a:themeOverride>
</file>

<file path=ppt/theme/themeOverride7.xml><?xml version="1.0" encoding="utf-8"?>
<a:themeOverride xmlns:a="http://schemas.openxmlformats.org/drawingml/2006/main">
  <a:clrScheme name="TSQ Roadmaps V1 Light">
    <a:dk1>
      <a:srgbClr val="616161"/>
    </a:dk1>
    <a:lt1>
      <a:srgbClr val="FFFFFF"/>
    </a:lt1>
    <a:dk2>
      <a:srgbClr val="000000"/>
    </a:dk2>
    <a:lt2>
      <a:srgbClr val="FEFFFF"/>
    </a:lt2>
    <a:accent1>
      <a:srgbClr val="354E67"/>
    </a:accent1>
    <a:accent2>
      <a:srgbClr val="D34F3E"/>
    </a:accent2>
    <a:accent3>
      <a:srgbClr val="397F87"/>
    </a:accent3>
    <a:accent4>
      <a:srgbClr val="E4914C"/>
    </a:accent4>
    <a:accent5>
      <a:srgbClr val="6D6E70"/>
    </a:accent5>
    <a:accent6>
      <a:srgbClr val="D5D5D5"/>
    </a:accent6>
    <a:hlink>
      <a:srgbClr val="A9A9A9"/>
    </a:hlink>
    <a:folHlink>
      <a:srgbClr val="FEFFFF"/>
    </a:folHlink>
  </a:clrScheme>
</a:themeOverride>
</file>

<file path=ppt/theme/themeOverride8.xml><?xml version="1.0" encoding="utf-8"?>
<a:themeOverride xmlns:a="http://schemas.openxmlformats.org/drawingml/2006/main">
  <a:clrScheme name="TSQ Roadmaps V1 Light">
    <a:dk1>
      <a:srgbClr val="616161"/>
    </a:dk1>
    <a:lt1>
      <a:srgbClr val="FFFFFF"/>
    </a:lt1>
    <a:dk2>
      <a:srgbClr val="000000"/>
    </a:dk2>
    <a:lt2>
      <a:srgbClr val="FEFFFF"/>
    </a:lt2>
    <a:accent1>
      <a:srgbClr val="354E67"/>
    </a:accent1>
    <a:accent2>
      <a:srgbClr val="D34F3E"/>
    </a:accent2>
    <a:accent3>
      <a:srgbClr val="397F87"/>
    </a:accent3>
    <a:accent4>
      <a:srgbClr val="E4914C"/>
    </a:accent4>
    <a:accent5>
      <a:srgbClr val="6D6E70"/>
    </a:accent5>
    <a:accent6>
      <a:srgbClr val="D5D5D5"/>
    </a:accent6>
    <a:hlink>
      <a:srgbClr val="A9A9A9"/>
    </a:hlink>
    <a:folHlink>
      <a:srgbClr val="FEFFFF"/>
    </a:folHlink>
  </a:clrScheme>
</a:themeOverride>
</file>

<file path=ppt/theme/themeOverride9.xml><?xml version="1.0" encoding="utf-8"?>
<a:themeOverride xmlns:a="http://schemas.openxmlformats.org/drawingml/2006/main">
  <a:clrScheme name="TSQ Roadmaps V1 Light">
    <a:dk1>
      <a:srgbClr val="616161"/>
    </a:dk1>
    <a:lt1>
      <a:srgbClr val="FFFFFF"/>
    </a:lt1>
    <a:dk2>
      <a:srgbClr val="000000"/>
    </a:dk2>
    <a:lt2>
      <a:srgbClr val="FEFFFF"/>
    </a:lt2>
    <a:accent1>
      <a:srgbClr val="354E67"/>
    </a:accent1>
    <a:accent2>
      <a:srgbClr val="D34F3E"/>
    </a:accent2>
    <a:accent3>
      <a:srgbClr val="397F87"/>
    </a:accent3>
    <a:accent4>
      <a:srgbClr val="E4914C"/>
    </a:accent4>
    <a:accent5>
      <a:srgbClr val="6D6E70"/>
    </a:accent5>
    <a:accent6>
      <a:srgbClr val="D5D5D5"/>
    </a:accent6>
    <a:hlink>
      <a:srgbClr val="A9A9A9"/>
    </a:hlink>
    <a:folHlink>
      <a:srgbClr val="FEFF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94674</TotalTime>
  <Words>284</Words>
  <Application>Microsoft Office PowerPoint</Application>
  <PresentationFormat>Custom</PresentationFormat>
  <Paragraphs>36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Montserrat Light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Swapnil</dc:creator>
  <cp:keywords/>
  <dc:description/>
  <cp:lastModifiedBy>Swapnil Gosavi</cp:lastModifiedBy>
  <cp:revision>16566</cp:revision>
  <dcterms:created xsi:type="dcterms:W3CDTF">2014-11-12T21:47:38Z</dcterms:created>
  <dcterms:modified xsi:type="dcterms:W3CDTF">2025-02-11T08:05:20Z</dcterms:modified>
  <cp:category/>
</cp:coreProperties>
</file>